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28"/>
  </p:notesMasterIdLst>
  <p:sldIdLst>
    <p:sldId id="277" r:id="rId5"/>
    <p:sldId id="322" r:id="rId6"/>
    <p:sldId id="320" r:id="rId7"/>
    <p:sldId id="332" r:id="rId8"/>
    <p:sldId id="323" r:id="rId9"/>
    <p:sldId id="324" r:id="rId10"/>
    <p:sldId id="325" r:id="rId11"/>
    <p:sldId id="317" r:id="rId12"/>
    <p:sldId id="318" r:id="rId13"/>
    <p:sldId id="306" r:id="rId14"/>
    <p:sldId id="327" r:id="rId15"/>
    <p:sldId id="328" r:id="rId16"/>
    <p:sldId id="330" r:id="rId17"/>
    <p:sldId id="329" r:id="rId18"/>
    <p:sldId id="308" r:id="rId19"/>
    <p:sldId id="333" r:id="rId20"/>
    <p:sldId id="334" r:id="rId21"/>
    <p:sldId id="335" r:id="rId22"/>
    <p:sldId id="336" r:id="rId23"/>
    <p:sldId id="337" r:id="rId24"/>
    <p:sldId id="338" r:id="rId25"/>
    <p:sldId id="339" r:id="rId26"/>
    <p:sldId id="32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8B0F"/>
    <a:srgbClr val="008080"/>
    <a:srgbClr val="3A6B2F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90" autoAdjust="0"/>
    <p:restoredTop sz="71544" autoAdjust="0"/>
  </p:normalViewPr>
  <p:slideViewPr>
    <p:cSldViewPr>
      <p:cViewPr>
        <p:scale>
          <a:sx n="100" d="100"/>
          <a:sy n="100" d="100"/>
        </p:scale>
        <p:origin x="-2178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0" d="100"/>
        <a:sy n="8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174" y="-6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1D86C-010D-45F6-92D0-2D50F425BD96}" type="datetimeFigureOut">
              <a:rPr lang="en-US" smtClean="0"/>
              <a:pPr/>
              <a:t>5/20/2016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867B8-C67C-4B87-A3D6-BE2E56D49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44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A97E41-DFBE-426A-B77F-C9FD2C4C33C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3732" name="Slide Image Placeholder 6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149225"/>
            <a:ext cx="4572000" cy="3429000"/>
          </a:xfrm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xfrm>
            <a:off x="149087" y="3747541"/>
            <a:ext cx="6559826" cy="5171607"/>
          </a:xfrm>
          <a:noFill/>
        </p:spPr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9975C2-0F91-4763-BBCA-DF4E35543CC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344024"/>
            <a:ext cx="5485158" cy="4342464"/>
          </a:xfrm>
        </p:spPr>
        <p:txBody>
          <a:bodyPr>
            <a:normAutofit/>
          </a:bodyPr>
          <a:lstStyle/>
          <a:p>
            <a:pPr marL="0" lvl="1" defTabSz="914295"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5CFE61-53CA-4F09-BC90-0F91224837A4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344024"/>
            <a:ext cx="5485158" cy="4342464"/>
          </a:xfrm>
        </p:spPr>
        <p:txBody>
          <a:bodyPr>
            <a:normAutofit/>
          </a:bodyPr>
          <a:lstStyle/>
          <a:p>
            <a:pPr marL="0" lvl="1" defTabSz="914295" fontAlgn="base">
              <a:spcBef>
                <a:spcPct val="3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5CFE61-53CA-4F09-BC90-0F91224837A4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914295"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0D3E8-20FD-4164-8E02-1AB3349F00F6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914295"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3885BC-FBC1-471F-9AF9-D55A36CDB082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149225"/>
            <a:ext cx="4572000" cy="3429000"/>
          </a:xfrm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xfrm>
            <a:off x="149087" y="3747541"/>
            <a:ext cx="6559826" cy="5171607"/>
          </a:xfrm>
          <a:noFill/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9975C2-0F91-4763-BBCA-DF4E35543CC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867B8-C67C-4B87-A3D6-BE2E56D4984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935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867B8-C67C-4B87-A3D6-BE2E56D4984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700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867B8-C67C-4B87-A3D6-BE2E56D4984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237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867B8-C67C-4B87-A3D6-BE2E56D4984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66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322923-9B89-4353-B290-3EA47BF781E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867B8-C67C-4B87-A3D6-BE2E56D4984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261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867B8-C67C-4B87-A3D6-BE2E56D4984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121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867B8-C67C-4B87-A3D6-BE2E56D4984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70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867B8-C67C-4B87-A3D6-BE2E56D4984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50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FEC7C-640F-48A6-9ACF-2A32235A5E1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2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2400" y="4343400"/>
            <a:ext cx="6553200" cy="4114800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867B8-C67C-4B87-A3D6-BE2E56D4984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344025"/>
            <a:ext cx="5485158" cy="4500172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322923-9B89-4353-B290-3EA47BF781E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322923-9B89-4353-B290-3EA47BF781E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xfrm>
            <a:off x="149087" y="4579809"/>
            <a:ext cx="6559826" cy="4114487"/>
          </a:xfrm>
          <a:noFill/>
        </p:spPr>
        <p:txBody>
          <a:bodyPr/>
          <a:lstStyle/>
          <a:p>
            <a:pPr marL="0" lvl="1" defTabSz="8972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431DDC-6F14-4447-AF3F-E0815EB50FD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867B8-C67C-4B87-A3D6-BE2E56D4984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267200" cy="3200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6200" y="3962400"/>
            <a:ext cx="6705600" cy="4800600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6953FC-66C6-4BCB-9BF2-6C6B4F9F40E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219200" y="4572000"/>
            <a:ext cx="6858000" cy="609600"/>
          </a:xfrm>
        </p:spPr>
        <p:txBody>
          <a:bodyPr anchor="t" anchorCtr="0"/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Enter Presentation Name Here</a:t>
            </a:r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14400" y="42672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14400" y="4267200"/>
            <a:ext cx="228600" cy="1280160"/>
          </a:xfrm>
          <a:prstGeom prst="rect">
            <a:avLst/>
          </a:prstGeom>
          <a:solidFill>
            <a:srgbClr val="00206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9906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158B0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4" name="Picture 3" descr="usdalogo.gif"/>
          <p:cNvPicPr>
            <a:picLocks noGrp="1" noChangeAspect="1"/>
          </p:cNvPicPr>
          <p:nvPr isPhoto="1" userDrawn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924800" y="6019800"/>
            <a:ext cx="838200" cy="5711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4" name="Picture 3" descr="usdalogo.gif"/>
          <p:cNvPicPr>
            <a:picLocks noGrp="1" noChangeAspect="1"/>
          </p:cNvPicPr>
          <p:nvPr isPhoto="1" userDrawn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924800" y="6019800"/>
            <a:ext cx="838200" cy="5711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" name="Picture 9" descr="usdalogo.gif"/>
          <p:cNvPicPr>
            <a:picLocks noGrp="1" noChangeAspect="1"/>
          </p:cNvPicPr>
          <p:nvPr isPhoto="1" userDrawn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924800" y="6019800"/>
            <a:ext cx="838200" cy="5711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9" r:id="rId3"/>
    <p:sldLayoutId id="2147483692" r:id="rId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healthymeals.nal.usda.gov/menu-planning/sodium-reduction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fsmi.org/documentlibraryfiles/PDF/20120102035310.pd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ns.usda.gov/fdd/foods-expected-be-available" TargetMode="External"/><Relationship Id="rId3" Type="http://schemas.openxmlformats.org/officeDocument/2006/relationships/hyperlink" Target="http://www.fns.usda.gov/cnd/Governance/Legislation/nutritionstandards.htm" TargetMode="External"/><Relationship Id="rId7" Type="http://schemas.openxmlformats.org/officeDocument/2006/relationships/hyperlink" Target="http://www.fns.usda.gov/sites/default/files/Meal_Pattern_USDA_Foods_Chart_Sept2013.pdf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fsmi.org/documentlibraryfiles/PDF/20120102035310.pdf" TargetMode="External"/><Relationship Id="rId5" Type="http://schemas.openxmlformats.org/officeDocument/2006/relationships/hyperlink" Target="http://healthymeals.nal.usda.gov/menu-planning/sodium-reduction" TargetMode="External"/><Relationship Id="rId4" Type="http://schemas.openxmlformats.org/officeDocument/2006/relationships/hyperlink" Target="http://www.fns.usda.gov/sites/default/files/WholeGrainResource.pdf" TargetMode="External"/><Relationship Id="rId9" Type="http://schemas.openxmlformats.org/officeDocument/2006/relationships/hyperlink" Target="http://www.fns.usda.gov/fdd/nslp-usda-foods-fact-sheet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US" sz="3800" b="1" dirty="0" smtClean="0">
                <a:solidFill>
                  <a:srgbClr val="158B0F"/>
                </a:solidFill>
                <a:cs typeface="Arial" pitchFamily="34" charset="0"/>
              </a:rPr>
              <a:t>Breakfast Meal </a:t>
            </a:r>
            <a:r>
              <a:rPr lang="en-US" sz="3800" b="1" dirty="0" smtClean="0">
                <a:solidFill>
                  <a:srgbClr val="158B0F"/>
                </a:solidFill>
                <a:cs typeface="Arial" pitchFamily="34" charset="0"/>
              </a:rPr>
              <a:t>Pattern Requirements </a:t>
            </a:r>
            <a:br>
              <a:rPr lang="en-US" sz="3800" b="1" dirty="0" smtClean="0">
                <a:solidFill>
                  <a:srgbClr val="158B0F"/>
                </a:solidFill>
                <a:cs typeface="Arial" pitchFamily="34" charset="0"/>
              </a:rPr>
            </a:br>
            <a:r>
              <a:rPr lang="en-US" sz="3800" b="1" dirty="0" smtClean="0">
                <a:solidFill>
                  <a:srgbClr val="158B0F"/>
                </a:solidFill>
                <a:cs typeface="Arial" pitchFamily="34" charset="0"/>
              </a:rPr>
              <a:t>&amp; USDA Foods</a:t>
            </a: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2057400"/>
          </a:xfrm>
        </p:spPr>
        <p:txBody>
          <a:bodyPr>
            <a:normAutofit/>
          </a:bodyPr>
          <a:lstStyle/>
          <a:p>
            <a:endParaRPr lang="en-US" sz="1500" i="1" dirty="0" smtClean="0">
              <a:solidFill>
                <a:srgbClr val="FF0000"/>
              </a:solidFill>
            </a:endParaRPr>
          </a:p>
          <a:p>
            <a:r>
              <a:rPr lang="en-US" sz="2400" i="1" dirty="0" smtClean="0"/>
              <a:t>U.S. Department of Agriculture</a:t>
            </a:r>
          </a:p>
          <a:p>
            <a:r>
              <a:rPr lang="en-US" sz="2400" i="1" dirty="0" smtClean="0"/>
              <a:t>Food and Nutrition Service</a:t>
            </a:r>
          </a:p>
          <a:p>
            <a:r>
              <a:rPr lang="en-US" sz="2400" i="1" dirty="0" smtClean="0"/>
              <a:t>February 2014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  <a:cs typeface="Arial" pitchFamily="34" charset="0"/>
              </a:rPr>
              <a:t>Calories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229600" cy="487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kern="1200" dirty="0" smtClean="0"/>
              <a:t>Calorie ranges are based on science and data on children’s food intake</a:t>
            </a:r>
          </a:p>
          <a:p>
            <a:pPr>
              <a:defRPr/>
            </a:pPr>
            <a:r>
              <a:rPr lang="en-US" sz="2800" kern="1200" dirty="0" smtClean="0"/>
              <a:t>Calorie ranges are weekly averages</a:t>
            </a:r>
          </a:p>
          <a:p>
            <a:pPr>
              <a:defRPr/>
            </a:pPr>
            <a:endParaRPr lang="en-US" sz="2800" kern="1200" dirty="0" smtClean="0"/>
          </a:p>
          <a:p>
            <a:pPr>
              <a:defRPr/>
            </a:pPr>
            <a:endParaRPr lang="en-US" sz="2800" dirty="0"/>
          </a:p>
          <a:p>
            <a:pPr>
              <a:defRPr/>
            </a:pPr>
            <a:endParaRPr lang="en-US" sz="2800" kern="1200" dirty="0" smtClean="0"/>
          </a:p>
          <a:p>
            <a:pPr>
              <a:defRPr/>
            </a:pPr>
            <a:endParaRPr lang="en-US" sz="2800" kern="1200" dirty="0" smtClean="0"/>
          </a:p>
          <a:p>
            <a:pPr>
              <a:defRPr/>
            </a:pPr>
            <a:r>
              <a:rPr lang="en-US" sz="2800" kern="1200" dirty="0" smtClean="0"/>
              <a:t>Calories do not apply to meal selected by individual student</a:t>
            </a:r>
          </a:p>
          <a:p>
            <a:pPr lvl="1">
              <a:defRPr/>
            </a:pPr>
            <a:r>
              <a:rPr lang="en-US" sz="2400" kern="1200" dirty="0" smtClean="0"/>
              <a:t>Student selections may also be above or below the ranges</a:t>
            </a:r>
          </a:p>
          <a:p>
            <a:pPr>
              <a:defRPr/>
            </a:pPr>
            <a:endParaRPr lang="en-US" kern="1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19400"/>
            <a:ext cx="6102350" cy="187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6934200" cy="1230313"/>
          </a:xfrm>
        </p:spPr>
        <p:txBody>
          <a:bodyPr/>
          <a:lstStyle/>
          <a:p>
            <a:pPr eaLnBrk="1" hangingPunct="1"/>
            <a:r>
              <a:rPr lang="en-US" dirty="0" smtClean="0"/>
              <a:t>Sodium 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534400" cy="4191000"/>
          </a:xfrm>
        </p:spPr>
        <p:txBody>
          <a:bodyPr/>
          <a:lstStyle/>
          <a:p>
            <a:pPr eaLnBrk="1" hangingPunct="1"/>
            <a:r>
              <a:rPr lang="en-US" dirty="0" smtClean="0"/>
              <a:t>Intermediate targets can help schools reach final targets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lvl="1" eaLnBrk="1" hangingPunct="1">
              <a:buFontTx/>
              <a:buNone/>
            </a:pPr>
            <a:endParaRPr lang="en-US" sz="2000" dirty="0" smtClean="0"/>
          </a:p>
          <a:p>
            <a:pPr lvl="1" eaLnBrk="1" hangingPunct="1">
              <a:buFontTx/>
              <a:buNone/>
            </a:pPr>
            <a:endParaRPr lang="en-US" sz="20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271801"/>
              </p:ext>
            </p:extLst>
          </p:nvPr>
        </p:nvGraphicFramePr>
        <p:xfrm>
          <a:off x="762000" y="1828802"/>
          <a:ext cx="7010400" cy="4571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</a:tblGrid>
              <a:tr h="689082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Sodium Reduction: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Timeline</a:t>
                      </a:r>
                      <a:r>
                        <a:rPr lang="en-US" baseline="0" dirty="0" smtClean="0"/>
                        <a:t> &amp; Amounts (mg)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90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Grades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Target 1</a:t>
                      </a:r>
                    </a:p>
                    <a:p>
                      <a:pPr algn="ctr"/>
                      <a:r>
                        <a:rPr lang="en-US" dirty="0" smtClean="0"/>
                        <a:t>(July 1, 2014)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Target</a:t>
                      </a:r>
                      <a:r>
                        <a:rPr lang="en-US" baseline="0" dirty="0" smtClean="0"/>
                        <a:t> 2</a:t>
                      </a:r>
                    </a:p>
                    <a:p>
                      <a:pPr algn="ctr"/>
                      <a:r>
                        <a:rPr lang="en-US" baseline="0" dirty="0" smtClean="0"/>
                        <a:t>(July 1, 2017)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Final Target</a:t>
                      </a:r>
                    </a:p>
                    <a:p>
                      <a:pPr algn="ctr"/>
                      <a:r>
                        <a:rPr lang="en-US" dirty="0" smtClean="0"/>
                        <a:t>(July 1, 2022)</a:t>
                      </a:r>
                      <a:endParaRPr lang="en-US" dirty="0"/>
                    </a:p>
                  </a:txBody>
                  <a:tcPr/>
                </a:tc>
              </a:tr>
              <a:tr h="399229">
                <a:tc gridSpan="4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School Breakfast Program</a:t>
                      </a:r>
                      <a:endParaRPr kumimoji="0" lang="en-US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92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&lt;</a:t>
                      </a:r>
                      <a:r>
                        <a:rPr lang="en-US" u="none" dirty="0" smtClean="0"/>
                        <a:t> 540 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/>
                        <a:t>&lt;</a:t>
                      </a:r>
                      <a:r>
                        <a:rPr lang="en-US" u="none" dirty="0" smtClean="0"/>
                        <a:t> 485 </a:t>
                      </a:r>
                      <a:endParaRPr lang="en-US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/>
                        <a:t>&lt;</a:t>
                      </a:r>
                      <a:r>
                        <a:rPr lang="en-US" u="none" dirty="0" smtClean="0"/>
                        <a:t> 430 </a:t>
                      </a:r>
                      <a:endParaRPr lang="en-US" u="sng" dirty="0" smtClean="0"/>
                    </a:p>
                  </a:txBody>
                  <a:tcPr/>
                </a:tc>
              </a:tr>
              <a:tr h="3992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/>
                        <a:t>&lt;</a:t>
                      </a:r>
                      <a:r>
                        <a:rPr lang="en-US" u="none" dirty="0" smtClean="0"/>
                        <a:t> 600</a:t>
                      </a:r>
                      <a:endParaRPr lang="en-US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/>
                        <a:t>&lt;</a:t>
                      </a:r>
                      <a:r>
                        <a:rPr lang="en-US" u="none" dirty="0" smtClean="0"/>
                        <a:t> 535 </a:t>
                      </a:r>
                      <a:endParaRPr lang="en-US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/>
                        <a:t>&lt;</a:t>
                      </a:r>
                      <a:r>
                        <a:rPr lang="en-US" u="none" dirty="0" smtClean="0"/>
                        <a:t> 470 </a:t>
                      </a:r>
                      <a:endParaRPr lang="en-US" u="sng" dirty="0" smtClean="0"/>
                    </a:p>
                  </a:txBody>
                  <a:tcPr/>
                </a:tc>
              </a:tr>
              <a:tr h="3992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9-12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/>
                        <a:t>&lt;</a:t>
                      </a:r>
                      <a:r>
                        <a:rPr lang="en-US" u="none" dirty="0" smtClean="0"/>
                        <a:t> 640</a:t>
                      </a:r>
                      <a:endParaRPr lang="en-US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/>
                        <a:t>&lt;</a:t>
                      </a:r>
                      <a:r>
                        <a:rPr lang="en-US" u="none" dirty="0" smtClean="0"/>
                        <a:t> 570 </a:t>
                      </a:r>
                      <a:endParaRPr lang="en-US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/>
                        <a:t>&lt;</a:t>
                      </a:r>
                      <a:r>
                        <a:rPr lang="en-US" u="none" dirty="0" smtClean="0"/>
                        <a:t> 500 </a:t>
                      </a:r>
                      <a:endParaRPr lang="en-US" u="sng" dirty="0" smtClean="0"/>
                    </a:p>
                  </a:txBody>
                  <a:tcPr/>
                </a:tc>
              </a:tr>
              <a:tr h="399229">
                <a:tc gridSpan="4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National School Lunch Program</a:t>
                      </a:r>
                      <a:endParaRPr kumimoji="0" lang="en-US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92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/>
                        <a:t>&lt;</a:t>
                      </a:r>
                      <a:r>
                        <a:rPr lang="en-US" u="none" dirty="0" smtClean="0"/>
                        <a:t> 1,230</a:t>
                      </a:r>
                      <a:endParaRPr lang="en-US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/>
                        <a:t>&lt;</a:t>
                      </a:r>
                      <a:r>
                        <a:rPr lang="en-US" u="none" dirty="0" smtClean="0"/>
                        <a:t> 935</a:t>
                      </a:r>
                      <a:endParaRPr lang="en-US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/>
                        <a:t>&lt;</a:t>
                      </a:r>
                      <a:r>
                        <a:rPr lang="en-US" u="none" dirty="0" smtClean="0"/>
                        <a:t> 640 </a:t>
                      </a:r>
                      <a:endParaRPr lang="en-US" u="sng" dirty="0" smtClean="0"/>
                    </a:p>
                  </a:txBody>
                  <a:tcPr/>
                </a:tc>
              </a:tr>
              <a:tr h="3992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/>
                        <a:t>&lt;</a:t>
                      </a:r>
                      <a:r>
                        <a:rPr lang="en-US" u="none" dirty="0" smtClean="0"/>
                        <a:t> 1,360</a:t>
                      </a:r>
                      <a:endParaRPr lang="en-US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/>
                        <a:t>&lt;</a:t>
                      </a:r>
                      <a:r>
                        <a:rPr lang="en-US" u="none" dirty="0" smtClean="0"/>
                        <a:t> 1,035</a:t>
                      </a:r>
                      <a:endParaRPr lang="en-US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/>
                        <a:t>&lt;</a:t>
                      </a:r>
                      <a:r>
                        <a:rPr lang="en-US" u="none" dirty="0" smtClean="0"/>
                        <a:t> 710 </a:t>
                      </a:r>
                      <a:endParaRPr lang="en-US" u="sng" dirty="0" smtClean="0"/>
                    </a:p>
                  </a:txBody>
                  <a:tcPr/>
                </a:tc>
              </a:tr>
              <a:tr h="3992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9-12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/>
                        <a:t>&lt;</a:t>
                      </a:r>
                      <a:r>
                        <a:rPr lang="en-US" u="none" dirty="0" smtClean="0"/>
                        <a:t> 1,420</a:t>
                      </a:r>
                      <a:endParaRPr lang="en-US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/>
                        <a:t>&lt;</a:t>
                      </a:r>
                      <a:r>
                        <a:rPr lang="en-US" u="none" dirty="0" smtClean="0"/>
                        <a:t> 1,080</a:t>
                      </a:r>
                      <a:endParaRPr lang="en-US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/>
                        <a:t>&lt;</a:t>
                      </a:r>
                      <a:r>
                        <a:rPr lang="en-US" u="none" dirty="0" smtClean="0"/>
                        <a:t> 740 </a:t>
                      </a:r>
                      <a:endParaRPr lang="en-US" u="sng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61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6934200" cy="1230313"/>
          </a:xfrm>
        </p:spPr>
        <p:txBody>
          <a:bodyPr/>
          <a:lstStyle/>
          <a:p>
            <a:pPr eaLnBrk="1" hangingPunct="1"/>
            <a:r>
              <a:rPr lang="en-US" dirty="0" smtClean="0"/>
              <a:t>Sodium Reduction Efforts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534400" cy="4191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Modify procurement specifications and recipes</a:t>
            </a:r>
          </a:p>
          <a:p>
            <a:pPr marL="0" indent="0" eaLnBrk="1" hangingPunct="1">
              <a:buNone/>
            </a:pPr>
            <a:endParaRPr lang="en-US" sz="2800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800" dirty="0">
                <a:solidFill>
                  <a:schemeClr val="tx1"/>
                </a:solidFill>
              </a:rPr>
              <a:t>Resources for reducing sodium</a:t>
            </a:r>
          </a:p>
          <a:p>
            <a:pPr lvl="1"/>
            <a:r>
              <a:rPr lang="en-US" sz="2500" dirty="0" smtClean="0"/>
              <a:t>Team Nutrition Healthy Meals Resource System</a:t>
            </a:r>
          </a:p>
          <a:p>
            <a:pPr lvl="2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healthymeals.nal.usda.gov/menu-planning/sodium-reduction</a:t>
            </a:r>
            <a:endParaRPr lang="en-US" dirty="0" smtClean="0"/>
          </a:p>
          <a:p>
            <a:pPr lvl="1"/>
            <a:r>
              <a:rPr lang="en-US" sz="2500" dirty="0"/>
              <a:t>National Food Service Management Institute</a:t>
            </a:r>
          </a:p>
          <a:p>
            <a:pPr lvl="2"/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www.nfsmi.org/documentlibraryfiles/PDF/20120102035310.pdf</a:t>
            </a:r>
            <a:endParaRPr lang="en-US" dirty="0" smtClean="0"/>
          </a:p>
          <a:p>
            <a:pPr marL="594360" lvl="2" indent="0">
              <a:buNone/>
            </a:pPr>
            <a:endParaRPr lang="en-US" dirty="0" smtClean="0"/>
          </a:p>
          <a:p>
            <a:r>
              <a:rPr lang="en-US" sz="2800" dirty="0" smtClean="0"/>
              <a:t>USDA Foods</a:t>
            </a:r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lvl="1" eaLnBrk="1" hangingPunct="1">
              <a:buFontTx/>
              <a:buNone/>
            </a:pPr>
            <a:endParaRPr lang="en-US" sz="2000" dirty="0" smtClean="0"/>
          </a:p>
          <a:p>
            <a:pPr lvl="1" eaLnBrk="1" hangingPunct="1">
              <a:buFontTx/>
              <a:buNone/>
            </a:pPr>
            <a:endParaRPr lang="en-US" sz="2000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254750"/>
            <a:ext cx="762000" cy="365125"/>
          </a:xfrm>
          <a:prstGeom prst="rect">
            <a:avLst/>
          </a:prstGeom>
          <a:noFill/>
        </p:spPr>
        <p:txBody>
          <a:bodyPr/>
          <a:lstStyle/>
          <a:p>
            <a:fld id="{8BF6A130-65C3-4324-96BE-296E4B258463}" type="slidenum">
              <a:rPr lang="en-US" smtClean="0"/>
              <a:pPr/>
              <a:t>12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705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934200" cy="1230313"/>
          </a:xfrm>
        </p:spPr>
        <p:txBody>
          <a:bodyPr/>
          <a:lstStyle/>
          <a:p>
            <a:pPr eaLnBrk="1" hangingPunct="1"/>
            <a:r>
              <a:rPr lang="en-US" dirty="0" smtClean="0"/>
              <a:t>Saturated Fat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7772400" cy="1957388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3000" dirty="0" smtClean="0"/>
              <a:t>Saturated fat limit</a:t>
            </a:r>
          </a:p>
          <a:p>
            <a:pPr lvl="1" eaLnBrk="1" hangingPunct="1"/>
            <a:r>
              <a:rPr lang="en-US" sz="2600" dirty="0" smtClean="0"/>
              <a:t>Less than 10 percent of total calories</a:t>
            </a:r>
          </a:p>
          <a:p>
            <a:pPr lvl="1" eaLnBrk="1" hangingPunct="1"/>
            <a:r>
              <a:rPr lang="en-US" sz="2600" dirty="0" smtClean="0"/>
              <a:t>Same as previous regulatory standard</a:t>
            </a:r>
          </a:p>
          <a:p>
            <a:pPr lvl="1" eaLnBrk="1" hangingPunct="1"/>
            <a:endParaRPr lang="en-US" sz="2600" dirty="0" smtClean="0"/>
          </a:p>
          <a:p>
            <a:pPr eaLnBrk="1" hangingPunct="1"/>
            <a:r>
              <a:rPr lang="en-US" sz="3000" dirty="0" smtClean="0"/>
              <a:t>No total fat limit</a:t>
            </a:r>
          </a:p>
        </p:txBody>
      </p:sp>
    </p:spTree>
    <p:extLst>
      <p:ext uri="{BB962C8B-B14F-4D97-AF65-F5344CB8AC3E}">
        <p14:creationId xmlns:p14="http://schemas.microsoft.com/office/powerpoint/2010/main" val="206451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533400" y="28575"/>
            <a:ext cx="6934200" cy="1230313"/>
          </a:xfrm>
        </p:spPr>
        <p:txBody>
          <a:bodyPr/>
          <a:lstStyle/>
          <a:p>
            <a:pPr eaLnBrk="1" hangingPunct="1"/>
            <a:r>
              <a:rPr lang="en-US" dirty="0" smtClean="0"/>
              <a:t>Trans Fat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7772400" cy="4343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New trans fat restriction</a:t>
            </a:r>
          </a:p>
          <a:p>
            <a:pPr marL="0" indent="0" eaLnBrk="1" hangingPunct="1">
              <a:buNone/>
            </a:pPr>
            <a:endParaRPr lang="en-US" sz="2800" dirty="0" smtClean="0"/>
          </a:p>
          <a:p>
            <a:pPr eaLnBrk="1" hangingPunct="1"/>
            <a:r>
              <a:rPr lang="en-US" sz="2800" dirty="0" smtClean="0"/>
              <a:t>Nutrition label or manufacturer’s specifications must specify zero grams of trans fat per serving </a:t>
            </a:r>
            <a:r>
              <a:rPr lang="en-US" sz="2400" dirty="0" smtClean="0"/>
              <a:t>(less than 0.5 gram per serving)</a:t>
            </a:r>
          </a:p>
          <a:p>
            <a:pPr lvl="1" eaLnBrk="1" hangingPunct="1"/>
            <a:endParaRPr lang="en-US" sz="2400" dirty="0" smtClean="0"/>
          </a:p>
          <a:p>
            <a:pPr eaLnBrk="1" hangingPunct="1"/>
            <a:r>
              <a:rPr lang="en-US" sz="2800" dirty="0" smtClean="0"/>
              <a:t>Naturally-occurring trans fat excluded</a:t>
            </a:r>
          </a:p>
          <a:p>
            <a:pPr lvl="2" eaLnBrk="1" hangingPunct="1"/>
            <a:r>
              <a:rPr lang="en-US" sz="2400" dirty="0" smtClean="0"/>
              <a:t>e.g. beef, lamb, dairy products</a:t>
            </a:r>
          </a:p>
          <a:p>
            <a:pPr lvl="2" eaLnBrk="1" hangingPunct="1">
              <a:buFontTx/>
              <a:buNone/>
            </a:pPr>
            <a:endParaRPr lang="en-US" sz="2000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081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  <a:cs typeface="Arial" pitchFamily="34" charset="0"/>
              </a:rPr>
              <a:t>Weighted Nutrient Analysis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229600" cy="487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Schools not required to conduct a nutrient analysis</a:t>
            </a:r>
          </a:p>
          <a:p>
            <a:pPr>
              <a:defRPr/>
            </a:pPr>
            <a:endParaRPr lang="en-US" sz="2800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800" dirty="0">
                <a:solidFill>
                  <a:schemeClr val="tx1"/>
                </a:solidFill>
              </a:rPr>
              <a:t>State agencies may conduct a weighted nutrient analysis based on review of offered menus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800" dirty="0">
                <a:solidFill>
                  <a:schemeClr val="tx1"/>
                </a:solidFill>
              </a:rPr>
              <a:t>Product labels and information provided by manufacturers are essential </a:t>
            </a:r>
            <a:r>
              <a:rPr lang="en-US" sz="2800" dirty="0" smtClean="0">
                <a:solidFill>
                  <a:schemeClr val="tx1"/>
                </a:solidFill>
              </a:rPr>
              <a:t>to demonstrate compliance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2800" kern="1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09600" y="19050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158B0F"/>
                </a:solidFill>
              </a:rPr>
              <a:t>USDA Foods</a:t>
            </a:r>
            <a:endParaRPr lang="en-US" sz="4400" dirty="0">
              <a:solidFill>
                <a:srgbClr val="158B0F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633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USDA Foods Support Meal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Variety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pecifications support meal pattern implementation</a:t>
            </a:r>
          </a:p>
          <a:p>
            <a:r>
              <a:rPr lang="en-US" sz="2800" dirty="0" smtClean="0"/>
              <a:t>High quality options </a:t>
            </a:r>
          </a:p>
          <a:p>
            <a:r>
              <a:rPr lang="en-US" sz="2800" dirty="0" smtClean="0"/>
              <a:t>Versatility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2813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Fresh, frozen, dried, canned and 100% juice</a:t>
            </a:r>
          </a:p>
          <a:p>
            <a:r>
              <a:rPr lang="en-US" sz="2800" dirty="0" smtClean="0"/>
              <a:t>Nutrition focus in product specifications (e.g. canned items in extra light syrup)</a:t>
            </a:r>
          </a:p>
          <a:p>
            <a:r>
              <a:rPr lang="en-US" sz="2800" dirty="0" smtClean="0"/>
              <a:t>Quality is defined in specification (e.g. size and grading requirements)</a:t>
            </a:r>
          </a:p>
          <a:p>
            <a:r>
              <a:rPr lang="en-US" sz="2800" dirty="0" smtClean="0"/>
              <a:t>Products are versatile (e.g. ready-to-eat, institutional size and bulk)</a:t>
            </a:r>
          </a:p>
        </p:txBody>
      </p:sp>
    </p:spTree>
    <p:extLst>
      <p:ext uri="{BB962C8B-B14F-4D97-AF65-F5344CB8AC3E}">
        <p14:creationId xmlns:p14="http://schemas.microsoft.com/office/powerpoint/2010/main" val="3992759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Vegetables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Fresh, frozen, canned, and dried options</a:t>
            </a:r>
          </a:p>
          <a:p>
            <a:pPr lvl="1"/>
            <a:r>
              <a:rPr lang="en-US" sz="2400" dirty="0" smtClean="0"/>
              <a:t>Includes options in all 5 subgroups</a:t>
            </a:r>
          </a:p>
          <a:p>
            <a:r>
              <a:rPr lang="en-US" sz="2800" dirty="0" smtClean="0"/>
              <a:t>Nutrition focus in product specifications (e.g. low-sodium canned, no salt added frozen products) </a:t>
            </a:r>
          </a:p>
          <a:p>
            <a:r>
              <a:rPr lang="en-US" sz="2800" dirty="0" smtClean="0"/>
              <a:t>Quality is defined in specification (e.g. size and grading requirements)</a:t>
            </a:r>
          </a:p>
          <a:p>
            <a:r>
              <a:rPr lang="en-US" sz="2800" dirty="0" smtClean="0"/>
              <a:t>Products are versatile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126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3820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Required Components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05200" y="1447800"/>
            <a:ext cx="56388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/>
          </a:p>
          <a:p>
            <a:pPr marL="925830" lvl="1" indent="-514350">
              <a:buFont typeface="+mj-lt"/>
              <a:buAutoNum type="arabicPeriod"/>
            </a:pPr>
            <a:r>
              <a:rPr lang="en-US" sz="3600" dirty="0"/>
              <a:t>M</a:t>
            </a:r>
            <a:r>
              <a:rPr lang="en-US" sz="3600" dirty="0" smtClean="0"/>
              <a:t>ilk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3600" dirty="0" smtClean="0"/>
              <a:t>Fruits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3600" dirty="0" smtClean="0"/>
              <a:t>Grains</a:t>
            </a:r>
          </a:p>
          <a:p>
            <a:endParaRPr lang="en-US" dirty="0"/>
          </a:p>
        </p:txBody>
      </p:sp>
      <p:pic>
        <p:nvPicPr>
          <p:cNvPr id="7" name="Picture 1" descr="C:\Users\McLarney\Pictures\t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514600"/>
            <a:ext cx="2514600" cy="19812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63961281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 Grain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USDA Foods will offer only whole grain products for direct delivery beginning in SY15</a:t>
            </a:r>
          </a:p>
          <a:p>
            <a:r>
              <a:rPr lang="en-US" sz="2800" dirty="0" smtClean="0"/>
              <a:t>Whole grain products tested and specifications refined for optimal outcome </a:t>
            </a:r>
          </a:p>
          <a:p>
            <a:r>
              <a:rPr lang="en-US" sz="2800" dirty="0" smtClean="0"/>
              <a:t>Products are versatile (e.g. ready-to-eat, dry, bulk for processing)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5978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Meat/Meat Alternates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Variety of meat, dairy, and plant-based options</a:t>
            </a:r>
          </a:p>
          <a:p>
            <a:r>
              <a:rPr lang="en-US" sz="2800" dirty="0" smtClean="0"/>
              <a:t>Specifications emphasize lower sodium, lower fat meat and cheese options </a:t>
            </a:r>
          </a:p>
          <a:p>
            <a:r>
              <a:rPr lang="en-US" sz="2800" dirty="0" smtClean="0"/>
              <a:t>Product specialists define formulations to ensure consistent product quality, taste, and functionality</a:t>
            </a:r>
          </a:p>
          <a:p>
            <a:r>
              <a:rPr lang="en-US" sz="2800" dirty="0" smtClean="0"/>
              <a:t>Significant amount of product versatility (e.g. meat vs. non-meat options, varied portion sizes)</a:t>
            </a:r>
          </a:p>
        </p:txBody>
      </p:sp>
    </p:spTree>
    <p:extLst>
      <p:ext uri="{BB962C8B-B14F-4D97-AF65-F5344CB8AC3E}">
        <p14:creationId xmlns:p14="http://schemas.microsoft.com/office/powerpoint/2010/main" val="1167410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for USDA Foods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Continue to explore new product options using feedback from states and school districts</a:t>
            </a:r>
          </a:p>
          <a:p>
            <a:r>
              <a:rPr lang="en-US" sz="2800" dirty="0" smtClean="0"/>
              <a:t>Continue to review and refine product specifications to improve nutrition profile and improve product appeal</a:t>
            </a:r>
          </a:p>
          <a:p>
            <a:r>
              <a:rPr lang="en-US" sz="2800" dirty="0" smtClean="0"/>
              <a:t>Explore ways to improve process for communicating product information to states and school districts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2091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610600" cy="4937760"/>
          </a:xfrm>
        </p:spPr>
        <p:txBody>
          <a:bodyPr>
            <a:normAutofit fontScale="55000" lnSpcReduction="20000"/>
          </a:bodyPr>
          <a:lstStyle/>
          <a:p>
            <a:r>
              <a:rPr lang="en-US" sz="3100" dirty="0" smtClean="0"/>
              <a:t>School Meal Pattern Requirements</a:t>
            </a:r>
            <a:endParaRPr lang="en-US" sz="31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>
                <a:solidFill>
                  <a:srgbClr val="002060"/>
                </a:solidFill>
                <a:hlinkClick r:id="rId3"/>
              </a:rPr>
              <a:t>http://</a:t>
            </a:r>
            <a:r>
              <a:rPr lang="en-US" sz="2900" dirty="0" smtClean="0">
                <a:solidFill>
                  <a:srgbClr val="002060"/>
                </a:solidFill>
                <a:hlinkClick r:id="rId3"/>
              </a:rPr>
              <a:t>www.fns.usda.gov/cnd/Governance/Legislation/nutritionstandards.htm</a:t>
            </a:r>
            <a:endParaRPr lang="en-US" sz="2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800" dirty="0"/>
          </a:p>
          <a:p>
            <a:r>
              <a:rPr lang="en-US" sz="3100" dirty="0" smtClean="0"/>
              <a:t>Whole Grain Resource for NSLP and SBP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 smtClean="0">
                <a:solidFill>
                  <a:srgbClr val="002060"/>
                </a:solidFill>
                <a:hlinkClick r:id="rId4"/>
              </a:rPr>
              <a:t>http://www.fns.usda.gov/sites/default/files/WholeGrainResource.pdf</a:t>
            </a:r>
            <a:endParaRPr lang="en-US" sz="2900" dirty="0">
              <a:solidFill>
                <a:srgbClr val="002060"/>
              </a:solidFill>
            </a:endParaRPr>
          </a:p>
          <a:p>
            <a:pPr marL="274320" lvl="1" indent="0">
              <a:buNone/>
            </a:pPr>
            <a:endParaRPr lang="en-US" sz="800" dirty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3100" dirty="0" smtClean="0">
                <a:solidFill>
                  <a:schemeClr val="tx1"/>
                </a:solidFill>
              </a:rPr>
              <a:t>Sodium Reduction</a:t>
            </a:r>
          </a:p>
          <a:p>
            <a:pPr lvl="1"/>
            <a:r>
              <a:rPr lang="en-US" sz="2900" dirty="0"/>
              <a:t>Team Nutrition Healthy Meals Resource System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900" dirty="0">
                <a:solidFill>
                  <a:srgbClr val="002060"/>
                </a:solidFill>
                <a:hlinkClick r:id="rId5"/>
              </a:rPr>
              <a:t>http://healthymeals.nal.usda.gov/menu-planning/sodium-reduction</a:t>
            </a:r>
            <a:endParaRPr lang="en-US" sz="2900" dirty="0">
              <a:solidFill>
                <a:srgbClr val="002060"/>
              </a:solidFill>
            </a:endParaRPr>
          </a:p>
          <a:p>
            <a:pPr lvl="1"/>
            <a:r>
              <a:rPr lang="en-US" sz="2900" dirty="0"/>
              <a:t>National Food Service Management Institute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900" dirty="0">
                <a:solidFill>
                  <a:srgbClr val="002060"/>
                </a:solidFill>
                <a:hlinkClick r:id="rId6"/>
              </a:rPr>
              <a:t>http://</a:t>
            </a:r>
            <a:r>
              <a:rPr lang="en-US" sz="2900" dirty="0" smtClean="0">
                <a:solidFill>
                  <a:srgbClr val="002060"/>
                </a:solidFill>
                <a:hlinkClick r:id="rId6"/>
              </a:rPr>
              <a:t>www.nfsmi.org/documentlibraryfiles/PDF/20120102035310.pdf</a:t>
            </a:r>
            <a:endParaRPr lang="en-US" sz="2900" dirty="0" smtClean="0">
              <a:solidFill>
                <a:srgbClr val="002060"/>
              </a:solidFill>
            </a:endParaRPr>
          </a:p>
          <a:p>
            <a:pPr marL="594360" lvl="2" indent="0">
              <a:buNone/>
            </a:pPr>
            <a:endParaRPr lang="en-US" sz="700" dirty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3100" dirty="0" smtClean="0">
                <a:solidFill>
                  <a:schemeClr val="tx1"/>
                </a:solidFill>
              </a:rPr>
              <a:t>USDA Foods</a:t>
            </a:r>
          </a:p>
          <a:p>
            <a:pPr lvl="1"/>
            <a:r>
              <a:rPr lang="en-US" sz="2900" dirty="0" smtClean="0"/>
              <a:t>How </a:t>
            </a:r>
            <a:r>
              <a:rPr lang="en-US" sz="2900" dirty="0"/>
              <a:t>USDA Foods Support Meal Pattern Requirements (Chart)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900" dirty="0">
                <a:hlinkClick r:id="rId7"/>
              </a:rPr>
              <a:t>http://</a:t>
            </a:r>
            <a:r>
              <a:rPr lang="en-US" sz="2900" dirty="0" smtClean="0">
                <a:hlinkClick r:id="rId7"/>
              </a:rPr>
              <a:t>www.fns.usda.gov/sites/default/files/Meal_Pattern_USDA_Foods_Chart_Sept2013.pdf</a:t>
            </a:r>
            <a:endParaRPr lang="en-US" sz="2900" dirty="0" smtClean="0"/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sz="2900" dirty="0" smtClean="0"/>
              <a:t>Complete List of Available Foods </a:t>
            </a:r>
          </a:p>
          <a:p>
            <a:pPr marL="1051560" lvl="3" indent="-457200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900" dirty="0" smtClean="0">
                <a:solidFill>
                  <a:srgbClr val="002060"/>
                </a:solidFill>
                <a:hlinkClick r:id="rId8"/>
              </a:rPr>
              <a:t>http://www.fns.usda.gov/fdd/foods-expected-be-available</a:t>
            </a:r>
            <a:endParaRPr lang="en-US" sz="2900" dirty="0" smtClean="0">
              <a:solidFill>
                <a:srgbClr val="002060"/>
              </a:solidFill>
            </a:endParaRP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sz="2900" dirty="0" smtClean="0">
                <a:solidFill>
                  <a:schemeClr val="tx1"/>
                </a:solidFill>
              </a:rPr>
              <a:t>USDA Foods </a:t>
            </a:r>
            <a:r>
              <a:rPr lang="en-US" sz="2900" dirty="0" smtClean="0"/>
              <a:t>Fact Sheets </a:t>
            </a:r>
          </a:p>
          <a:p>
            <a:pPr marL="1051560" lvl="3" indent="-457200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900" dirty="0" smtClean="0">
                <a:solidFill>
                  <a:srgbClr val="002060"/>
                </a:solidFill>
                <a:hlinkClick r:id="rId9"/>
              </a:rPr>
              <a:t>http://www.fns.usda.gov/fdd/nslp-usda-foods-fact-sheets</a:t>
            </a:r>
            <a:endParaRPr lang="en-US" sz="2900" dirty="0" smtClean="0">
              <a:solidFill>
                <a:srgbClr val="002060"/>
              </a:solidFill>
            </a:endParaRP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endParaRPr lang="en-US" sz="2500" dirty="0">
              <a:solidFill>
                <a:schemeClr val="tx1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22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229600" cy="990600"/>
          </a:xfrm>
        </p:spPr>
        <p:txBody>
          <a:bodyPr/>
          <a:lstStyle/>
          <a:p>
            <a:r>
              <a:rPr lang="en-US" dirty="0" smtClean="0"/>
              <a:t>Meal Pattern For Breakfast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923774"/>
              </p:ext>
            </p:extLst>
          </p:nvPr>
        </p:nvGraphicFramePr>
        <p:xfrm>
          <a:off x="457200" y="1600200"/>
          <a:ext cx="8305800" cy="3296390"/>
        </p:xfrm>
        <a:graphic>
          <a:graphicData uri="http://schemas.openxmlformats.org/drawingml/2006/table">
            <a:tbl>
              <a:tblPr/>
              <a:tblGrid>
                <a:gridCol w="2930901"/>
                <a:gridCol w="1793499"/>
                <a:gridCol w="1905000"/>
                <a:gridCol w="1676400"/>
              </a:tblGrid>
              <a:tr h="659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544" marR="535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Amount of Food Per Week  (Minimum Per Day)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9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544" marR="535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Grades K-5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Grades 6-8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Grades 9-12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Fruits (cups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3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(1) </a:t>
                      </a:r>
                    </a:p>
                  </a:txBody>
                  <a:tcPr marL="53544" marR="53544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(1) </a:t>
                      </a:r>
                    </a:p>
                  </a:txBody>
                  <a:tcPr marL="53544" marR="53544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(1) </a:t>
                      </a:r>
                    </a:p>
                  </a:txBody>
                  <a:tcPr marL="53544" marR="53544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Vegetables (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cups)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74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3544" marR="53544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74C">
                        <a:alpha val="1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3544" marR="53544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74C">
                        <a:alpha val="1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3544" marR="53544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74C">
                        <a:alpha val="12000"/>
                      </a:srgbClr>
                    </a:solidFill>
                  </a:tcPr>
                </a:tc>
              </a:tr>
              <a:tr h="329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Grains</a:t>
                      </a:r>
                      <a:r>
                        <a:rPr lang="en-US" sz="1800" b="1" baseline="300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(oz eq)</a:t>
                      </a:r>
                      <a:r>
                        <a:rPr lang="en-US" sz="1800" b="1" baseline="300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541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solidFill>
                            <a:srgbClr val="AB541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7-10 (1) </a:t>
                      </a:r>
                    </a:p>
                  </a:txBody>
                  <a:tcPr marL="53544" marR="53544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solidFill>
                            <a:srgbClr val="AB541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8-10 (1) </a:t>
                      </a:r>
                    </a:p>
                  </a:txBody>
                  <a:tcPr marL="53544" marR="53544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AB541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9-10 (1) </a:t>
                      </a:r>
                    </a:p>
                  </a:txBody>
                  <a:tcPr marL="53544" marR="53544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9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Meats/Meat Alternates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/>
                      </a:r>
                      <a:br>
                        <a:rPr lang="en-US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oz eq)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31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solidFill>
                            <a:srgbClr val="46316E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 </a:t>
                      </a:r>
                    </a:p>
                  </a:txBody>
                  <a:tcPr marL="53544" marR="53544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solidFill>
                            <a:srgbClr val="46316E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 </a:t>
                      </a:r>
                    </a:p>
                  </a:txBody>
                  <a:tcPr marL="53544" marR="53544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solidFill>
                            <a:srgbClr val="46316E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 </a:t>
                      </a:r>
                    </a:p>
                  </a:txBody>
                  <a:tcPr marL="53544" marR="53544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Fluid milk</a:t>
                      </a:r>
                      <a:r>
                        <a:rPr lang="en-US" sz="1800" b="1" baseline="300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(cups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70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solidFill>
                            <a:srgbClr val="3370A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(1)</a:t>
                      </a:r>
                    </a:p>
                  </a:txBody>
                  <a:tcPr marL="53544" marR="53544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solidFill>
                            <a:srgbClr val="3370A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(1)</a:t>
                      </a:r>
                    </a:p>
                  </a:txBody>
                  <a:tcPr marL="53544" marR="53544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solidFill>
                            <a:srgbClr val="3370A7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(1)</a:t>
                      </a:r>
                    </a:p>
                  </a:txBody>
                  <a:tcPr marL="53544" marR="53544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21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 Milk 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 cup (8 fluid ounces) for all grades</a:t>
            </a:r>
          </a:p>
          <a:p>
            <a:endParaRPr lang="en-US" dirty="0" smtClean="0"/>
          </a:p>
          <a:p>
            <a:r>
              <a:rPr lang="en-US" sz="2800" dirty="0" smtClean="0"/>
              <a:t>Must offer daily variety (at least 2) of the following:</a:t>
            </a:r>
          </a:p>
          <a:p>
            <a:pPr lvl="1"/>
            <a:r>
              <a:rPr lang="en-US" sz="2800" dirty="0" smtClean="0"/>
              <a:t>Fat-free unflavored</a:t>
            </a:r>
          </a:p>
          <a:p>
            <a:pPr lvl="1"/>
            <a:r>
              <a:rPr lang="en-US" sz="2800" dirty="0" smtClean="0"/>
              <a:t>Fat-free flavored</a:t>
            </a:r>
          </a:p>
          <a:p>
            <a:pPr lvl="1"/>
            <a:r>
              <a:rPr lang="en-US" sz="2800" dirty="0" smtClean="0"/>
              <a:t>Low-fat (1% or less) unflavored</a:t>
            </a:r>
          </a:p>
          <a:p>
            <a:pPr lvl="1"/>
            <a:r>
              <a:rPr lang="en-US" sz="2800" dirty="0" smtClean="0"/>
              <a:t>Low-fat or fat-free lactose-reduced/lactose-free</a:t>
            </a:r>
          </a:p>
          <a:p>
            <a:pPr lvl="1"/>
            <a:endParaRPr lang="en-US" sz="2600" dirty="0" smtClean="0"/>
          </a:p>
          <a:p>
            <a:r>
              <a:rPr lang="en-US" sz="2800" dirty="0" smtClean="0"/>
              <a:t>Whole, 2%, and low-fat flavored milk not allowable</a:t>
            </a:r>
          </a:p>
          <a:p>
            <a:endParaRPr lang="en-US" dirty="0" smtClean="0"/>
          </a:p>
          <a:p>
            <a:r>
              <a:rPr lang="en-US" sz="2800" dirty="0" smtClean="0"/>
              <a:t>No fat/flavor restriction on milk substitutes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286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153400" cy="1143000"/>
          </a:xfrm>
        </p:spPr>
        <p:txBody>
          <a:bodyPr>
            <a:normAutofit/>
          </a:bodyPr>
          <a:lstStyle/>
          <a:p>
            <a:r>
              <a:rPr lang="en-US" sz="4200" dirty="0" smtClean="0"/>
              <a:t>Fruits</a:t>
            </a:r>
            <a:r>
              <a:rPr lang="en-US" sz="4000" dirty="0" smtClean="0"/>
              <a:t> Component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0400" y="1447800"/>
            <a:ext cx="5943600" cy="4495800"/>
          </a:xfrm>
        </p:spPr>
        <p:txBody>
          <a:bodyPr>
            <a:normAutofit/>
          </a:bodyPr>
          <a:lstStyle/>
          <a:p>
            <a:pPr lvl="1"/>
            <a:r>
              <a:rPr lang="en-US" sz="2800" dirty="0">
                <a:solidFill>
                  <a:schemeClr val="tx1"/>
                </a:solidFill>
              </a:rPr>
              <a:t>Fruits </a:t>
            </a:r>
            <a:r>
              <a:rPr lang="en-US" sz="2800" dirty="0" smtClean="0">
                <a:solidFill>
                  <a:schemeClr val="tx1"/>
                </a:solidFill>
              </a:rPr>
              <a:t>required </a:t>
            </a:r>
          </a:p>
          <a:p>
            <a:pPr lvl="2"/>
            <a:r>
              <a:rPr lang="en-US" sz="2400" dirty="0" smtClean="0"/>
              <a:t>1 cup required for all grades (SY 2014-15)</a:t>
            </a:r>
          </a:p>
          <a:p>
            <a:pPr lvl="2"/>
            <a:r>
              <a:rPr lang="en-US" sz="2400" dirty="0" smtClean="0"/>
              <a:t>Vegetables substitute allowed</a:t>
            </a:r>
          </a:p>
          <a:p>
            <a:pPr marL="594360" lvl="2" indent="0">
              <a:buNone/>
            </a:pPr>
            <a:endParaRPr lang="en-US" sz="2800" dirty="0" smtClean="0"/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50</a:t>
            </a:r>
            <a:r>
              <a:rPr lang="en-US" sz="2800" dirty="0">
                <a:solidFill>
                  <a:schemeClr val="tx1"/>
                </a:solidFill>
              </a:rPr>
              <a:t>% </a:t>
            </a:r>
            <a:r>
              <a:rPr lang="en-US" sz="2800" dirty="0" smtClean="0">
                <a:solidFill>
                  <a:schemeClr val="tx1"/>
                </a:solidFill>
              </a:rPr>
              <a:t>juice limit</a:t>
            </a:r>
          </a:p>
          <a:p>
            <a:pPr lvl="2"/>
            <a:r>
              <a:rPr lang="en-US" sz="2400" dirty="0" smtClean="0"/>
              <a:t>Only full strength juice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6" name="Picture 7" descr="C:\Users\McLarney\Pictures\thCA35NXC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895600"/>
            <a:ext cx="2743200" cy="2590799"/>
          </a:xfrm>
          <a:prstGeom prst="rect">
            <a:avLst/>
          </a:prstGeom>
          <a:noFill/>
        </p:spPr>
      </p:pic>
      <p:pic>
        <p:nvPicPr>
          <p:cNvPr id="178178" name="Picture 2" descr="C:\Users\McLarney\Pictures\thCAOU6Y2Q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895600"/>
            <a:ext cx="2971800" cy="2286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04292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2192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Grains Component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Same crediting and whole grain-rich criteria as lunch</a:t>
            </a:r>
          </a:p>
          <a:p>
            <a:endParaRPr lang="en-US" dirty="0" smtClean="0"/>
          </a:p>
          <a:p>
            <a:r>
              <a:rPr lang="en-US" dirty="0" smtClean="0"/>
              <a:t>1 oz. eq. minimum daily requirement (all grades)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Daily and weekly requirements for menu planning purposes</a:t>
            </a:r>
          </a:p>
          <a:p>
            <a:pPr lvl="1"/>
            <a:r>
              <a:rPr lang="en-US" sz="2100" dirty="0" smtClean="0"/>
              <a:t>K-5     7-10 oz. eq. per week</a:t>
            </a:r>
          </a:p>
          <a:p>
            <a:pPr lvl="1"/>
            <a:r>
              <a:rPr lang="en-US" sz="2100" dirty="0" smtClean="0"/>
              <a:t>6-8      8-10 oz. eq. per week</a:t>
            </a:r>
          </a:p>
          <a:p>
            <a:pPr lvl="1"/>
            <a:r>
              <a:rPr lang="en-US" sz="2100" dirty="0" smtClean="0"/>
              <a:t>9-12    9-10 oz. eq. per week</a:t>
            </a:r>
          </a:p>
          <a:p>
            <a:endParaRPr lang="en-US" dirty="0" smtClean="0"/>
          </a:p>
          <a:p>
            <a:r>
              <a:rPr lang="en-US" dirty="0" smtClean="0"/>
              <a:t>Half of the grains offered must be whole grain-rich</a:t>
            </a:r>
          </a:p>
          <a:p>
            <a:pPr lvl="1"/>
            <a:r>
              <a:rPr lang="en-US" dirty="0" smtClean="0"/>
              <a:t>SY 2014-15: all grains must be whole grain-rich</a:t>
            </a:r>
          </a:p>
          <a:p>
            <a:endParaRPr lang="en-US" dirty="0" smtClean="0"/>
          </a:p>
          <a:p>
            <a:r>
              <a:rPr lang="en-US" dirty="0" smtClean="0"/>
              <a:t>RTE cereals must be fortified (unless 100% WG)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400800"/>
            <a:ext cx="762000" cy="365125"/>
          </a:xfrm>
          <a:prstGeom prst="rect">
            <a:avLst/>
          </a:prstGeo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6</a:t>
            </a:fld>
            <a:endParaRPr kumimoji="0"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3276600"/>
            <a:ext cx="2066925" cy="1400663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40588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04800" y="-28575"/>
            <a:ext cx="8229600" cy="1143000"/>
          </a:xfrm>
        </p:spPr>
        <p:txBody>
          <a:bodyPr/>
          <a:lstStyle/>
          <a:p>
            <a:r>
              <a:rPr lang="en-US" sz="4000" dirty="0" smtClean="0"/>
              <a:t>Optional Meat/Meat Alternates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sz="2800" dirty="0" smtClean="0"/>
              <a:t>There is no separate requirement to offer Meats/Meat Alternates (M/MA) in the new SBP meal pattern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800" dirty="0" smtClean="0"/>
              <a:t>SFAs that wish to offer a Meat/Meat </a:t>
            </a:r>
            <a:r>
              <a:rPr lang="en-US" sz="2800" dirty="0"/>
              <a:t>A</a:t>
            </a:r>
            <a:r>
              <a:rPr lang="en-US" sz="2800" dirty="0" smtClean="0"/>
              <a:t>lternate at breakfast have two options</a:t>
            </a:r>
          </a:p>
          <a:p>
            <a:pPr lvl="1"/>
            <a:r>
              <a:rPr lang="en-US" sz="2400" dirty="0" smtClean="0"/>
              <a:t>Count Meats/Meat Alternates toward Grains requirement</a:t>
            </a:r>
          </a:p>
          <a:p>
            <a:pPr lvl="1"/>
            <a:r>
              <a:rPr lang="en-US" sz="2400" dirty="0" smtClean="0"/>
              <a:t>Offer a Meats/Meat Alternates as “extra” food (count toward Dietary Specifications)</a:t>
            </a:r>
          </a:p>
          <a:p>
            <a:pPr lvl="1"/>
            <a:endParaRPr lang="en-US" sz="1600" dirty="0" smtClean="0"/>
          </a:p>
          <a:p>
            <a:pPr>
              <a:buNone/>
            </a:pPr>
            <a:endParaRPr lang="en-US" sz="2400" dirty="0" smtClean="0"/>
          </a:p>
        </p:txBody>
      </p:sp>
      <p:pic>
        <p:nvPicPr>
          <p:cNvPr id="4" name="Picture 3" descr="C:\Users\McLarney\Pictures\thCAEP92P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4876800"/>
            <a:ext cx="1676400" cy="1766454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012671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2362200"/>
            <a:ext cx="640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rgbClr val="158B0F"/>
                </a:solidFill>
                <a:latin typeface="+mj-lt"/>
                <a:cs typeface="Arial" pitchFamily="34" charset="0"/>
              </a:rPr>
              <a:t>Dietary Specifications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Dietary Specifications for School Meals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525962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Saturated fat (unchanged)</a:t>
            </a:r>
          </a:p>
          <a:p>
            <a:pPr lvl="1"/>
            <a:r>
              <a:rPr lang="en-US" sz="2600" dirty="0" smtClean="0"/>
              <a:t>Less than 10% of calories from saturated fat for all grades</a:t>
            </a:r>
          </a:p>
          <a:p>
            <a:r>
              <a:rPr lang="en-US" sz="3000" dirty="0" smtClean="0"/>
              <a:t>Trans fat</a:t>
            </a:r>
          </a:p>
          <a:p>
            <a:pPr lvl="1"/>
            <a:r>
              <a:rPr lang="en-US" sz="2600" dirty="0" smtClean="0"/>
              <a:t>Zero grams per offered portion (check labels) for all grades</a:t>
            </a:r>
          </a:p>
          <a:p>
            <a:r>
              <a:rPr lang="en-US" sz="3000" dirty="0"/>
              <a:t>Calories</a:t>
            </a:r>
          </a:p>
          <a:p>
            <a:pPr lvl="1"/>
            <a:r>
              <a:rPr lang="en-US" sz="2600" dirty="0"/>
              <a:t>Minimum </a:t>
            </a:r>
            <a:r>
              <a:rPr lang="en-US" sz="2600" i="1" dirty="0"/>
              <a:t>and</a:t>
            </a:r>
            <a:r>
              <a:rPr lang="en-US" sz="2600" dirty="0"/>
              <a:t> </a:t>
            </a:r>
            <a:r>
              <a:rPr lang="en-US" sz="2600" dirty="0" smtClean="0"/>
              <a:t>maximum levels for each grade group</a:t>
            </a:r>
          </a:p>
          <a:p>
            <a:r>
              <a:rPr lang="en-US" sz="3000" dirty="0" smtClean="0"/>
              <a:t>Sodium</a:t>
            </a:r>
          </a:p>
          <a:p>
            <a:pPr lvl="1"/>
            <a:r>
              <a:rPr lang="en-US" sz="2600" dirty="0" smtClean="0"/>
              <a:t>Specific limits for each grade group</a:t>
            </a:r>
            <a:endParaRPr lang="en-US" sz="2600" dirty="0"/>
          </a:p>
          <a:p>
            <a:pPr lvl="1"/>
            <a:r>
              <a:rPr lang="en-US" sz="2600" dirty="0"/>
              <a:t>First target begins in SY 2014 and remains in effect for three years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8852911E57D54C9CA957A64F2FEDCB" ma:contentTypeVersion="12" ma:contentTypeDescription="Create a new document." ma:contentTypeScope="" ma:versionID="935388bfffc822b03c65582bea82a1ef">
  <xsd:schema xmlns:xsd="http://www.w3.org/2001/XMLSchema" xmlns:p="http://schemas.microsoft.com/office/2006/metadata/properties" xmlns:ns2="2394DED2-EFB2-49FD-87C5-B05DB1489153" xmlns:ns3="2394ded2-efb2-49fd-87c5-b05db1489153" targetNamespace="http://schemas.microsoft.com/office/2006/metadata/properties" ma:root="true" ma:fieldsID="0ff20e5419a9a975683d47f10078ea47" ns2:_="" ns3:_="">
    <xsd:import namespace="2394DED2-EFB2-49FD-87C5-B05DB1489153"/>
    <xsd:import namespace="2394ded2-efb2-49fd-87c5-b05db1489153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Issue_x0020_Date" minOccurs="0"/>
                <xsd:element ref="ns3:PGM" minOccurs="0"/>
                <xsd:element ref="ns3:Status"/>
                <xsd:element ref="ns3:O_x002d_o_x002d_D" minOccurs="0"/>
                <xsd:element ref="ns3:Format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394DED2-EFB2-49FD-87C5-B05DB1489153" elementFormDefault="qualified">
    <xsd:import namespace="http://schemas.microsoft.com/office/2006/documentManagement/types"/>
    <xsd:element name="Description0" ma:index="8" nillable="true" ma:displayName="Description" ma:internalName="Description0">
      <xsd:simpleType>
        <xsd:restriction base="dms:Note"/>
      </xsd:simpleType>
    </xsd:element>
    <xsd:element name="Issue_x0020_Date" ma:index="9" nillable="true" ma:displayName="Issue Date" ma:format="DateOnly" ma:internalName="Issue_x0020_Date">
      <xsd:simpleType>
        <xsd:restriction base="dms:DateTime"/>
      </xsd:simpleType>
    </xsd:element>
  </xsd:schema>
  <xsd:schema xmlns:xsd="http://www.w3.org/2001/XMLSchema" xmlns:dms="http://schemas.microsoft.com/office/2006/documentManagement/types" targetNamespace="2394ded2-efb2-49fd-87c5-b05db1489153" elementFormDefault="qualified">
    <xsd:import namespace="http://schemas.microsoft.com/office/2006/documentManagement/types"/>
    <xsd:element name="PGM" ma:index="10" nillable="true" ma:displayName="PGM" ma:internalName="PGM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ACFP"/>
                    <xsd:enumeration value="SFSP"/>
                    <xsd:enumeration value="SP"/>
                    <xsd:enumeration value="Farm to School"/>
                    <xsd:enumeration value="Tech. Assist"/>
                    <xsd:enumeration value="General (not pgm specific)"/>
                  </xsd:restriction>
                </xsd:simpleType>
              </xsd:element>
            </xsd:sequence>
          </xsd:extension>
        </xsd:complexContent>
      </xsd:complexType>
    </xsd:element>
    <xsd:element name="Status" ma:index="12" ma:displayName="Status" ma:default="active" ma:format="RadioButtons" ma:internalName="Status">
      <xsd:simpleType>
        <xsd:restriction base="dms:Choice">
          <xsd:enumeration value="active"/>
          <xsd:enumeration value="superseded"/>
          <xsd:enumeration value="obsolete"/>
        </xsd:restriction>
      </xsd:simpleType>
    </xsd:element>
    <xsd:element name="O_x002d_o_x002d_D" ma:index="14" nillable="true" ma:displayName="O-o-D" ma:default="0" ma:description="Out of date, decommissioned, no longer should be used, superceded" ma:internalName="O_x002d_o_x002d_D">
      <xsd:simpleType>
        <xsd:restriction base="dms:Boolean"/>
      </xsd:simpleType>
    </xsd:element>
    <xsd:element name="Format" ma:index="15" ma:displayName="Format" ma:format="RadioButtons" ma:internalName="Format">
      <xsd:simpleType>
        <xsd:restriction base="dms:Choice">
          <xsd:enumeration value="Handbook"/>
          <xsd:enumeration value="Manual"/>
          <xsd:enumeration value="Instruction"/>
          <xsd:enumeration value="Communications Material"/>
          <xsd:enumeration value="Research Material"/>
          <xsd:enumeration value="Technical Assistance"/>
          <xsd:enumeration value="Letter"/>
          <xsd:enumeration value="Grant(s)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axOccurs="1" ma:index="11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Issue_x0020_Date xmlns="2394DED2-EFB2-49FD-87C5-B05DB1489153">2014-03-10T04:00:00+00:00</Issue_x0020_Date>
    <O_x002d_o_x002d_D xmlns="2394ded2-efb2-49fd-87c5-b05db1489153">false</O_x002d_o_x002d_D>
    <Description0 xmlns="2394DED2-EFB2-49FD-87C5-B05DB1489153">Meal Pattern Requirements USDA Foods 2 25 14</Description0>
    <PGM xmlns="2394ded2-efb2-49fd-87c5-b05db1489153">
      <Value>SP</Value>
    </PGM>
    <Status xmlns="2394ded2-efb2-49fd-87c5-b05db1489153">active</Status>
    <Format xmlns="2394ded2-efb2-49fd-87c5-b05db1489153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773F53-66E0-4256-A470-7D31029CCA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94DED2-EFB2-49FD-87C5-B05DB1489153"/>
    <ds:schemaRef ds:uri="2394ded2-efb2-49fd-87c5-b05db148915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34C535E-EF61-4153-B206-A720157567D0}">
  <ds:schemaRefs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2394ded2-efb2-49fd-87c5-b05db1489153"/>
    <ds:schemaRef ds:uri="2394DED2-EFB2-49FD-87C5-B05DB1489153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79C1538-4715-406F-A8DF-E1D6FF2277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6732</TotalTime>
  <Words>996</Words>
  <Application>Microsoft Office PowerPoint</Application>
  <PresentationFormat>On-screen Show (4:3)</PresentationFormat>
  <Paragraphs>244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Origin</vt:lpstr>
      <vt:lpstr>Breakfast Meal Pattern Requirements  &amp; USDA Foods</vt:lpstr>
      <vt:lpstr>Required Components</vt:lpstr>
      <vt:lpstr>Meal Pattern For Breakfast </vt:lpstr>
      <vt:lpstr>Fluid Milk Component</vt:lpstr>
      <vt:lpstr>Fruits Component</vt:lpstr>
      <vt:lpstr>Grains Component</vt:lpstr>
      <vt:lpstr>Optional Meat/Meat Alternates</vt:lpstr>
      <vt:lpstr>PowerPoint Presentation</vt:lpstr>
      <vt:lpstr>Dietary Specifications for School Meals</vt:lpstr>
      <vt:lpstr>Calories</vt:lpstr>
      <vt:lpstr>Sodium </vt:lpstr>
      <vt:lpstr>Sodium Reduction Efforts</vt:lpstr>
      <vt:lpstr>Saturated Fat</vt:lpstr>
      <vt:lpstr>Trans Fat</vt:lpstr>
      <vt:lpstr>Weighted Nutrient Analysis</vt:lpstr>
      <vt:lpstr>USDA Foods</vt:lpstr>
      <vt:lpstr>USDA Foods Support Meal Patterns</vt:lpstr>
      <vt:lpstr>Fruits</vt:lpstr>
      <vt:lpstr>Vegetables</vt:lpstr>
      <vt:lpstr>Whole Grain </vt:lpstr>
      <vt:lpstr>Meat/Meat Alternates</vt:lpstr>
      <vt:lpstr>Next Steps for USDA Foods</vt:lpstr>
      <vt:lpstr>Resources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Meal Pattern Requirements USDA Foods 2 25 14</dc:title>
  <dc:subject>7</dc:subject>
  <dc:creator>amcadams</dc:creator>
  <cp:lastModifiedBy>Anand, Marisa</cp:lastModifiedBy>
  <cp:revision>197</cp:revision>
  <dcterms:created xsi:type="dcterms:W3CDTF">2013-02-08T17:33:00Z</dcterms:created>
  <dcterms:modified xsi:type="dcterms:W3CDTF">2016-05-20T13:29:20Z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0x010100C88852911E57D54C9CA957A64F2FEDCB</vt:lpwstr>
  </property>
</Properties>
</file>